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1" r:id="rId5"/>
    <p:sldId id="258" r:id="rId6"/>
    <p:sldId id="259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6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iam Chen" userId="402aadac4f3e7383" providerId="LiveId" clId="{E980AEE3-35EF-43C0-A4C8-42E1BF5F6935}"/>
    <pc:docChg chg="modSld">
      <pc:chgData name="William Chen" userId="402aadac4f3e7383" providerId="LiveId" clId="{E980AEE3-35EF-43C0-A4C8-42E1BF5F6935}" dt="2020-10-15T16:37:14.034" v="15"/>
      <pc:docMkLst>
        <pc:docMk/>
      </pc:docMkLst>
      <pc:sldChg chg="modTransition">
        <pc:chgData name="William Chen" userId="402aadac4f3e7383" providerId="LiveId" clId="{E980AEE3-35EF-43C0-A4C8-42E1BF5F6935}" dt="2020-10-15T16:36:46.922" v="0"/>
        <pc:sldMkLst>
          <pc:docMk/>
          <pc:sldMk cId="1582959782" sldId="257"/>
        </pc:sldMkLst>
      </pc:sldChg>
      <pc:sldChg chg="modTransition">
        <pc:chgData name="William Chen" userId="402aadac4f3e7383" providerId="LiveId" clId="{E980AEE3-35EF-43C0-A4C8-42E1BF5F6935}" dt="2020-10-15T16:36:58.239" v="6"/>
        <pc:sldMkLst>
          <pc:docMk/>
          <pc:sldMk cId="2745062276" sldId="258"/>
        </pc:sldMkLst>
      </pc:sldChg>
      <pc:sldChg chg="modTransition">
        <pc:chgData name="William Chen" userId="402aadac4f3e7383" providerId="LiveId" clId="{E980AEE3-35EF-43C0-A4C8-42E1BF5F6935}" dt="2020-10-15T16:37:00.908" v="7"/>
        <pc:sldMkLst>
          <pc:docMk/>
          <pc:sldMk cId="3591471001" sldId="259"/>
        </pc:sldMkLst>
      </pc:sldChg>
      <pc:sldChg chg="modTransition">
        <pc:chgData name="William Chen" userId="402aadac4f3e7383" providerId="LiveId" clId="{E980AEE3-35EF-43C0-A4C8-42E1BF5F6935}" dt="2020-10-15T16:36:53.626" v="4"/>
        <pc:sldMkLst>
          <pc:docMk/>
          <pc:sldMk cId="3533092337" sldId="260"/>
        </pc:sldMkLst>
      </pc:sldChg>
      <pc:sldChg chg="modTransition">
        <pc:chgData name="William Chen" userId="402aadac4f3e7383" providerId="LiveId" clId="{E980AEE3-35EF-43C0-A4C8-42E1BF5F6935}" dt="2020-10-15T16:36:55.835" v="5"/>
        <pc:sldMkLst>
          <pc:docMk/>
          <pc:sldMk cId="3191472494" sldId="261"/>
        </pc:sldMkLst>
      </pc:sldChg>
      <pc:sldChg chg="modTransition">
        <pc:chgData name="William Chen" userId="402aadac4f3e7383" providerId="LiveId" clId="{E980AEE3-35EF-43C0-A4C8-42E1BF5F6935}" dt="2020-10-15T16:37:14.034" v="15"/>
        <pc:sldMkLst>
          <pc:docMk/>
          <pc:sldMk cId="1552297829" sldId="264"/>
        </pc:sldMkLst>
      </pc:sldChg>
      <pc:sldChg chg="modTransition">
        <pc:chgData name="William Chen" userId="402aadac4f3e7383" providerId="LiveId" clId="{E980AEE3-35EF-43C0-A4C8-42E1BF5F6935}" dt="2020-10-15T16:37:10.522" v="14"/>
        <pc:sldMkLst>
          <pc:docMk/>
          <pc:sldMk cId="190992420" sldId="265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support.apple.com/guide/security/secure-enclave-overview-sec59b0b31ff/web" TargetMode="External"/><Relationship Id="rId13" Type="http://schemas.openxmlformats.org/officeDocument/2006/relationships/hyperlink" Target="https://en.wikipedia.org/wiki/Touch_ID#History" TargetMode="External"/><Relationship Id="rId18" Type="http://schemas.openxmlformats.org/officeDocument/2006/relationships/hyperlink" Target="https://boingboing.net/2017/11/06/interesting-video-on-how-apple.html" TargetMode="External"/><Relationship Id="rId3" Type="http://schemas.openxmlformats.org/officeDocument/2006/relationships/hyperlink" Target="https://bioconnect.com/a-brief-history-of-biometrics/#:~:text=While%20the%20earliest%20accounts%20of,classification%20and%20comparison%20of%20criminals" TargetMode="External"/><Relationship Id="rId7" Type="http://schemas.openxmlformats.org/officeDocument/2006/relationships/hyperlink" Target="https://developer.apple.com/documentation/security/certificate_key_and_trust_services/keys/storing_keys_in_the_secure_enclave" TargetMode="External"/><Relationship Id="rId12" Type="http://schemas.openxmlformats.org/officeDocument/2006/relationships/hyperlink" Target="https://blog.theodo.com/2018/04/add-touch-id-react-native-app/" TargetMode="External"/><Relationship Id="rId17" Type="http://schemas.openxmlformats.org/officeDocument/2006/relationships/hyperlink" Target="https://www.compassred.com/data-journal/top-3-ways-organizations-are-leveraging-facial-recognition" TargetMode="External"/><Relationship Id="rId2" Type="http://schemas.openxmlformats.org/officeDocument/2006/relationships/hyperlink" Target="https://www.dhs.gov/biometrics" TargetMode="External"/><Relationship Id="rId16" Type="http://schemas.openxmlformats.org/officeDocument/2006/relationships/hyperlink" Target="https://www.pinterest.com/pin/523262050448678806/" TargetMode="External"/><Relationship Id="rId20" Type="http://schemas.openxmlformats.org/officeDocument/2006/relationships/hyperlink" Target="https://en.wikipedia.org/wiki/Face_I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howtogeek.com/339705/what-is-apples-secure-enclave-and-how-does-it-protect-my-iphone-or-mac/" TargetMode="External"/><Relationship Id="rId11" Type="http://schemas.openxmlformats.org/officeDocument/2006/relationships/hyperlink" Target="https://www.iphoneincanada.ca/news/dev-fused-iphones-study-apple-sep/" TargetMode="External"/><Relationship Id="rId5" Type="http://schemas.openxmlformats.org/officeDocument/2006/relationships/hyperlink" Target="https://www.techrepublic.com/article/hacker-claims-to-have-decrypted-apples-secure-enclave-destroying-key-piece-of-ios-mobile-security/" TargetMode="External"/><Relationship Id="rId15" Type="http://schemas.openxmlformats.org/officeDocument/2006/relationships/hyperlink" Target="https://www.itbusinessedge.com/blogs/data-security/touch-id-hacked-only-48-hours-after-release.html#:~:text=Well%2C%20that%20didn't%20take,the%20phone%20went%20on%20sale" TargetMode="External"/><Relationship Id="rId10" Type="http://schemas.openxmlformats.org/officeDocument/2006/relationships/hyperlink" Target="https://appleinsider.com/articles/20/08/03/security-enclave-vulnerability-seems-scary-but-wont-affect-most-iphone-users" TargetMode="External"/><Relationship Id="rId19" Type="http://schemas.openxmlformats.org/officeDocument/2006/relationships/hyperlink" Target="https://support.apple.com/en-us/HT208108" TargetMode="External"/><Relationship Id="rId4" Type="http://schemas.openxmlformats.org/officeDocument/2006/relationships/hyperlink" Target="https://climatenexus.org/climate-news-archive/science-primers/forcing-and-fingerprinting/" TargetMode="External"/><Relationship Id="rId9" Type="http://schemas.openxmlformats.org/officeDocument/2006/relationships/hyperlink" Target="https://interestingengineering.com/hackers-spot-permanent-vulnerability-in-apples-secure-enclave" TargetMode="External"/><Relationship Id="rId14" Type="http://schemas.openxmlformats.org/officeDocument/2006/relationships/hyperlink" Target="https://support.apple.com/en-us/HT20458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C6F18A85-EAB1-4D5E-8935-44A24DE139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474" b="698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Apple's Biometrics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>
                <a:solidFill>
                  <a:srgbClr val="FFFFFF"/>
                </a:solidFill>
                <a:cs typeface="Calibri"/>
              </a:rPr>
              <a:t>William Chen</a:t>
            </a:r>
          </a:p>
          <a:p>
            <a:r>
              <a:rPr lang="en-US" dirty="0">
                <a:solidFill>
                  <a:srgbClr val="FFFFFF"/>
                </a:solidFill>
                <a:cs typeface="Calibri"/>
              </a:rPr>
              <a:t>Professor Christopher Croad</a:t>
            </a:r>
          </a:p>
          <a:p>
            <a:r>
              <a:rPr lang="en-US" dirty="0">
                <a:solidFill>
                  <a:srgbClr val="FFFFFF"/>
                </a:solidFill>
                <a:cs typeface="Calibri"/>
              </a:rPr>
              <a:t>IST 323 - M002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6C5F8-6E8E-46CD-A00D-899588940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cs typeface="Calibri Light"/>
              </a:rPr>
              <a:t>What is Biometrics?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DE893-31F5-4F09-AD11-DBD64126C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221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Biometrics are unique physical characteristics such as fingerprints</a:t>
            </a:r>
          </a:p>
          <a:p>
            <a:r>
              <a:rPr lang="en-US" dirty="0">
                <a:cs typeface="Calibri"/>
              </a:rPr>
              <a:t>Can be dated back to as early as 500 BC in the Babylonian empire</a:t>
            </a:r>
          </a:p>
          <a:p>
            <a:r>
              <a:rPr lang="en-US" dirty="0">
                <a:cs typeface="Calibri"/>
              </a:rPr>
              <a:t>Biometric identification started in the 1800s in Paris by </a:t>
            </a:r>
            <a:r>
              <a:rPr lang="en-US" dirty="0">
                <a:ea typeface="+mn-lt"/>
                <a:cs typeface="+mn-lt"/>
              </a:rPr>
              <a:t>Alphonse Bertillon</a:t>
            </a:r>
          </a:p>
          <a:p>
            <a:r>
              <a:rPr lang="en-US" dirty="0">
                <a:ea typeface="+mn-lt"/>
                <a:cs typeface="+mn-lt"/>
              </a:rPr>
              <a:t>In the 1880s, fingerprints were used to identify criminals and as a form of a signature on contracts</a:t>
            </a:r>
          </a:p>
        </p:txBody>
      </p:sp>
      <p:pic>
        <p:nvPicPr>
          <p:cNvPr id="4" name="Picture 4" descr="A picture containing room&#10;&#10;Description automatically generated">
            <a:extLst>
              <a:ext uri="{FF2B5EF4-FFF2-40B4-BE49-F238E27FC236}">
                <a16:creationId xmlns:a16="http://schemas.microsoft.com/office/drawing/2014/main" id="{B35681CF-160D-4758-9E58-42E570CC9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103" y="3807660"/>
            <a:ext cx="5916705" cy="305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5978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5512-B7CA-46DF-8793-7AFB36FC9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173" y="43827"/>
            <a:ext cx="3505495" cy="1622321"/>
          </a:xfrm>
        </p:spPr>
        <p:txBody>
          <a:bodyPr>
            <a:normAutofit/>
          </a:bodyPr>
          <a:lstStyle/>
          <a:p>
            <a:r>
              <a:rPr lang="en-US" b="1">
                <a:cs typeface="Calibri Light"/>
              </a:rPr>
              <a:t>Secure Enclave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BA696-D575-4EC1-B395-3EA42969F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07" y="1258230"/>
            <a:ext cx="4546273" cy="448236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>
                <a:ea typeface="+mn-lt"/>
                <a:cs typeface="+mn-lt"/>
              </a:rPr>
              <a:t>A secure coprocessor that includes a hardware-based key manager, which is isolated from the main processor to provide an extra layer of security.</a:t>
            </a:r>
          </a:p>
          <a:p>
            <a:r>
              <a:rPr lang="en-US" sz="2400" dirty="0">
                <a:cs typeface="Calibri"/>
              </a:rPr>
              <a:t>Available on many devices (starting from the iPhone 5s and later).</a:t>
            </a:r>
          </a:p>
          <a:p>
            <a:pPr lvl="1"/>
            <a:r>
              <a:rPr lang="en-US" dirty="0">
                <a:cs typeface="Calibri"/>
              </a:rPr>
              <a:t>Unique to your device</a:t>
            </a:r>
          </a:p>
          <a:p>
            <a:r>
              <a:rPr lang="en-US" sz="2400" dirty="0">
                <a:cs typeface="Calibri"/>
              </a:rPr>
              <a:t>"Stores only 256-bit elliptic curve private keys. These keys can only be used for creating and verifying cryptographic signatures...".</a:t>
            </a:r>
          </a:p>
          <a:p>
            <a:r>
              <a:rPr lang="en-US" sz="2400" dirty="0">
                <a:cs typeface="Calibri"/>
              </a:rPr>
              <a:t>Only works on the local device.</a:t>
            </a:r>
          </a:p>
          <a:p>
            <a:endParaRPr lang="en-US" sz="1600" dirty="0">
              <a:cs typeface="Calibri"/>
            </a:endParaRPr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362E0AFC-E3D7-4FAC-B0A9-006BF582A2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60" b="8493"/>
          <a:stretch/>
        </p:blipFill>
        <p:spPr>
          <a:xfrm>
            <a:off x="5127082" y="2427766"/>
            <a:ext cx="6595476" cy="199922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533092337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61D2EDD8-1CA3-4C85-AEB1-573C7D99A0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4" name="Rectangle 25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9873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41DF1F-0086-46C1-B0F6-50DFA1A9C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6891186" cy="1135737"/>
          </a:xfrm>
        </p:spPr>
        <p:txBody>
          <a:bodyPr>
            <a:normAutofit/>
          </a:bodyPr>
          <a:lstStyle/>
          <a:p>
            <a:r>
              <a:rPr lang="en-US" sz="3600" b="1">
                <a:cs typeface="Calibri Light"/>
              </a:rPr>
              <a:t>Secure Enclave Problems</a:t>
            </a:r>
            <a:endParaRPr lang="en-US" sz="360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086E1-2370-4305-BED2-56584BBFE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6891187" cy="439398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cs typeface="Calibri"/>
              </a:rPr>
              <a:t>In 2017, a hacker named </a:t>
            </a:r>
            <a:r>
              <a:rPr lang="en-US" sz="2000" dirty="0" err="1">
                <a:cs typeface="Calibri"/>
              </a:rPr>
              <a:t>xerub</a:t>
            </a:r>
            <a:r>
              <a:rPr lang="en-US" sz="2000" dirty="0">
                <a:cs typeface="Calibri"/>
              </a:rPr>
              <a:t> released a decryption key for Apple's secure enclave processor (SEP)</a:t>
            </a:r>
          </a:p>
          <a:p>
            <a:pPr lvl="1"/>
            <a:r>
              <a:rPr lang="en-US" sz="2000" dirty="0">
                <a:cs typeface="Calibri"/>
              </a:rPr>
              <a:t>Decrypted the firmware but failed to get access to the private keys</a:t>
            </a:r>
          </a:p>
          <a:p>
            <a:pPr lvl="1"/>
            <a:r>
              <a:rPr lang="en-US" sz="2000" dirty="0">
                <a:cs typeface="Calibri"/>
              </a:rPr>
              <a:t>An anonymous Apple employee said that </a:t>
            </a:r>
            <a:r>
              <a:rPr lang="en-US" sz="2000" dirty="0">
                <a:ea typeface="+mn-lt"/>
                <a:cs typeface="+mn-lt"/>
              </a:rPr>
              <a:t>access to the firmware doesn’t provide access to the protected information, and it only makes research into the structure of the SEP possible. </a:t>
            </a:r>
          </a:p>
          <a:p>
            <a:r>
              <a:rPr lang="en-US" sz="2000" dirty="0">
                <a:ea typeface="+mn-lt"/>
                <a:cs typeface="+mn-lt"/>
              </a:rPr>
              <a:t>In August of 2020, a jailbreak group known as </a:t>
            </a:r>
            <a:r>
              <a:rPr lang="en-US" sz="2000" dirty="0" err="1">
                <a:ea typeface="+mn-lt"/>
                <a:cs typeface="+mn-lt"/>
              </a:rPr>
              <a:t>Pangu</a:t>
            </a:r>
            <a:r>
              <a:rPr lang="en-US" sz="2000" dirty="0">
                <a:ea typeface="+mn-lt"/>
                <a:cs typeface="+mn-lt"/>
              </a:rPr>
              <a:t> found a weakness in the hardware</a:t>
            </a:r>
          </a:p>
          <a:p>
            <a:pPr lvl="1"/>
            <a:r>
              <a:rPr lang="en-US" sz="2000" dirty="0">
                <a:ea typeface="+mn-lt"/>
                <a:cs typeface="+mn-lt"/>
              </a:rPr>
              <a:t>Able to combine the SEP memory and the main processor memory</a:t>
            </a:r>
          </a:p>
          <a:p>
            <a:pPr lvl="1"/>
            <a:endParaRPr lang="en-US" sz="2000" dirty="0">
              <a:ea typeface="+mn-lt"/>
              <a:cs typeface="+mn-lt"/>
            </a:endParaRPr>
          </a:p>
        </p:txBody>
      </p:sp>
      <p:grpSp>
        <p:nvGrpSpPr>
          <p:cNvPr id="25" name="Group 27">
            <a:extLst>
              <a:ext uri="{FF2B5EF4-FFF2-40B4-BE49-F238E27FC236}">
                <a16:creationId xmlns:a16="http://schemas.microsoft.com/office/drawing/2014/main" id="{07EAA094-9CF6-4695-958A-33D9BCAA9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23132" y="713128"/>
            <a:ext cx="1068867" cy="2126625"/>
            <a:chOff x="10918968" y="713127"/>
            <a:chExt cx="1273032" cy="2532832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E80C965-DB6D-4F81-9E9E-B027384D0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Isosceles Triangle 29">
              <a:extLst>
                <a:ext uri="{FF2B5EF4-FFF2-40B4-BE49-F238E27FC236}">
                  <a16:creationId xmlns:a16="http://schemas.microsoft.com/office/drawing/2014/main" id="{A580F890-B085-4E95-96AA-55AEBEC5C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472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4B35-EE58-4B43-8657-4CC721A2B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cs typeface="Calibri Light"/>
              </a:rPr>
              <a:t>Touch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9DB0B-2384-4281-B84F-9CB43594A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283389" cy="436030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cs typeface="Calibri"/>
              </a:rPr>
              <a:t>Touch ID was released on the iPhone 5S in 2013</a:t>
            </a:r>
          </a:p>
          <a:p>
            <a:r>
              <a:rPr lang="en-US" dirty="0">
                <a:cs typeface="Calibri"/>
              </a:rPr>
              <a:t>Used to unlock, authenticate, and purchase</a:t>
            </a:r>
          </a:p>
          <a:p>
            <a:r>
              <a:rPr lang="en-US" dirty="0">
                <a:cs typeface="Calibri"/>
              </a:rPr>
              <a:t>Home button is made of laser-cut sapphire crystal and features a stainless-steel detection ring</a:t>
            </a:r>
          </a:p>
          <a:p>
            <a:pPr lvl="1"/>
            <a:r>
              <a:rPr lang="en-US" dirty="0">
                <a:cs typeface="Calibri"/>
              </a:rPr>
              <a:t>Uses capacitive touch to detect the users' fingerprint</a:t>
            </a:r>
          </a:p>
          <a:p>
            <a:pPr lvl="1"/>
            <a:r>
              <a:rPr lang="en-US" dirty="0">
                <a:cs typeface="Calibri"/>
              </a:rPr>
              <a:t>Reads from the subepidermal layers of your skin</a:t>
            </a:r>
          </a:p>
          <a:p>
            <a:pPr lvl="1"/>
            <a:r>
              <a:rPr lang="en-US" dirty="0">
                <a:cs typeface="Calibri"/>
              </a:rPr>
              <a:t>Improves with every use</a:t>
            </a:r>
          </a:p>
          <a:p>
            <a:r>
              <a:rPr lang="en-US" dirty="0">
                <a:cs typeface="Calibri"/>
              </a:rPr>
              <a:t>Creates a mathematical representation of your fingerprint</a:t>
            </a:r>
          </a:p>
          <a:p>
            <a:r>
              <a:rPr lang="en-US" dirty="0">
                <a:cs typeface="Calibri"/>
              </a:rPr>
              <a:t>"</a:t>
            </a:r>
            <a:r>
              <a:rPr lang="en-US" dirty="0">
                <a:ea typeface="+mn-lt"/>
                <a:cs typeface="+mn-lt"/>
              </a:rPr>
              <a:t>It isn't possible for someone to reverse engineer your actual fingerprint image from this stored data."</a:t>
            </a:r>
          </a:p>
          <a:p>
            <a:r>
              <a:rPr lang="en-US" dirty="0">
                <a:ea typeface="+mn-lt"/>
                <a:cs typeface="+mn-lt"/>
              </a:rPr>
              <a:t>Only 1 in 50,000 can fool Touch ID</a:t>
            </a:r>
          </a:p>
        </p:txBody>
      </p:sp>
      <p:pic>
        <p:nvPicPr>
          <p:cNvPr id="12" name="Picture 13" descr="A screen shot of a computer&#10;&#10;Description automatically generated">
            <a:extLst>
              <a:ext uri="{FF2B5EF4-FFF2-40B4-BE49-F238E27FC236}">
                <a16:creationId xmlns:a16="http://schemas.microsoft.com/office/drawing/2014/main" id="{1621FFDE-7F72-4C48-8842-236922E64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6187" y="820079"/>
            <a:ext cx="3022212" cy="535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6227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D7A9F-B3B4-49A7-AB14-65DB397DE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cs typeface="Calibri Light"/>
              </a:rPr>
              <a:t>Face ID</a:t>
            </a:r>
            <a:endParaRPr lang="en-US"/>
          </a:p>
        </p:txBody>
      </p:sp>
      <p:pic>
        <p:nvPicPr>
          <p:cNvPr id="7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15C67599-A588-4BA3-8B14-7A2818805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63696" y="-4631"/>
            <a:ext cx="4128304" cy="2320966"/>
          </a:xfr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8B2A0B0D-ED24-4D73-BC79-FEFFEFF22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767" y="2310234"/>
            <a:ext cx="4132162" cy="23243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117E52-3EDF-4BB0-9DDA-7BD8F05DD18C}"/>
              </a:ext>
            </a:extLst>
          </p:cNvPr>
          <p:cNvSpPr txBox="1"/>
          <p:nvPr/>
        </p:nvSpPr>
        <p:spPr>
          <a:xfrm>
            <a:off x="837235" y="1637817"/>
            <a:ext cx="7141578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600" dirty="0">
                <a:cs typeface="Calibri"/>
              </a:rPr>
              <a:t>Face ID was released in 2017 with the iPhone X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cs typeface="Calibri"/>
              </a:rPr>
              <a:t>The TrueDepth camera projects and analyzes over 30,000 invisible dots to create a depth map and infrared image of your face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cs typeface="Calibri"/>
              </a:rPr>
              <a:t>Adapts to changes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cs typeface="Calibri"/>
              </a:rPr>
              <a:t>Only 1 in 1 million can fool Face ID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cs typeface="Calibri"/>
              </a:rPr>
              <a:t>Face ID matches against depth and awareness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cs typeface="Calibri"/>
              </a:rPr>
              <a:t>Security concerns?</a:t>
            </a:r>
          </a:p>
        </p:txBody>
      </p:sp>
      <p:pic>
        <p:nvPicPr>
          <p:cNvPr id="10" name="Picture 10" descr="A picture containing icon&#10;&#10;Description automatically generated">
            <a:extLst>
              <a:ext uri="{FF2B5EF4-FFF2-40B4-BE49-F238E27FC236}">
                <a16:creationId xmlns:a16="http://schemas.microsoft.com/office/drawing/2014/main" id="{C8D29E22-3E03-45BC-8D35-E31051816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5186" y="4628426"/>
            <a:ext cx="3013275" cy="223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471001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EB0A1D-4269-48FC-B9DE-B04473A9B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pic>
        <p:nvPicPr>
          <p:cNvPr id="4" name="Picture 4" descr="A dog looking at the camera&#10;&#10;Description automatically generated">
            <a:extLst>
              <a:ext uri="{FF2B5EF4-FFF2-40B4-BE49-F238E27FC236}">
                <a16:creationId xmlns:a16="http://schemas.microsoft.com/office/drawing/2014/main" id="{523F56C9-18FA-4033-BF68-0375C6CD3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649" y="1845426"/>
            <a:ext cx="7911649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92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6A188-48AE-4955-86E4-517432DA1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934" y="46821"/>
            <a:ext cx="10515600" cy="1325563"/>
          </a:xfrm>
        </p:spPr>
        <p:txBody>
          <a:bodyPr/>
          <a:lstStyle/>
          <a:p>
            <a:r>
              <a:rPr lang="en-US" b="1">
                <a:cs typeface="Calibri Light"/>
              </a:rPr>
              <a:t>References</a:t>
            </a:r>
            <a:endParaRPr lang="en-US"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EA26F-40F7-44C1-A9C1-439EE557A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934" y="1063626"/>
            <a:ext cx="11451220" cy="5749944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https://www.dhs.gov/biometrics</a:t>
            </a:r>
            <a:endParaRPr lang="en-US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3"/>
              </a:rPr>
              <a:t>https://bioconnect.com/a-brief-history-of-biometrics/#:~:text=While%20the%20earliest%20accounts%20of,classification%20and%20comparison%20of%20criminals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r>
              <a:rPr lang="en-US" dirty="0">
                <a:ea typeface="+mn-lt"/>
                <a:cs typeface="+mn-lt"/>
                <a:hlinkClick r:id="rId4"/>
              </a:rPr>
              <a:t>https://climatenexus.org/climate-news-archive/science-primers/forcing-and-fingerprinting/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5"/>
              </a:rPr>
              <a:t>https://www.techrepublic.com/article/hacker-claims-to-have-decrypted-apples-secure-enclave-destroying-key-piece-of-ios-mobile-security/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6"/>
              </a:rPr>
              <a:t>https://www.howtogeek.com/339705/what-is-apples-secure-enclave-and-how-does-it-protect-my-iphone-or-mac/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7"/>
              </a:rPr>
              <a:t>https://developer.apple.com/documentation/security/certificate_key_and_trust_services/keys/storing_keys_in_the_secure_enclave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8"/>
              </a:rPr>
              <a:t>https://support.apple.com/guide/security/secure-enclave-overview-sec59b0b31ff/web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9"/>
              </a:rPr>
              <a:t>https://interestingengineering.com/hackers-spot-permanent-vulnerability-in-apples-secure-enclave</a:t>
            </a:r>
          </a:p>
          <a:p>
            <a:r>
              <a:rPr lang="en-US" dirty="0">
                <a:ea typeface="+mn-lt"/>
                <a:cs typeface="+mn-lt"/>
                <a:hlinkClick r:id="rId10"/>
              </a:rPr>
              <a:t>https://appleinsider.com/articles/20/08/03/security-enclave-vulnerability-seems-scary-but-wont-affect-most-iphone-users</a:t>
            </a:r>
          </a:p>
          <a:p>
            <a:r>
              <a:rPr lang="en-US" dirty="0">
                <a:ea typeface="+mn-lt"/>
                <a:cs typeface="+mn-lt"/>
                <a:hlinkClick r:id="rId11"/>
              </a:rPr>
              <a:t>https://www.iphoneincanada.ca/news/dev-fused-iphones-study-apple-sep/</a:t>
            </a:r>
          </a:p>
          <a:p>
            <a:r>
              <a:rPr lang="en-US" dirty="0">
                <a:ea typeface="+mn-lt"/>
                <a:cs typeface="+mn-lt"/>
                <a:hlinkClick r:id="rId12"/>
              </a:rPr>
              <a:t>https://blog.theodo.com/2018/04/add-touch-id-react-native-app/</a:t>
            </a:r>
          </a:p>
          <a:p>
            <a:r>
              <a:rPr lang="en-US" dirty="0">
                <a:ea typeface="+mn-lt"/>
                <a:cs typeface="+mn-lt"/>
                <a:hlinkClick r:id="rId13"/>
              </a:rPr>
              <a:t>https://en.wikipedia.org/wiki/Touch_ID#History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14"/>
              </a:rPr>
              <a:t>https://support.apple.com/en-us/HT204587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15"/>
              </a:rPr>
              <a:t>https://www.itbusinessedge.com/blogs/data-security/touch-id-hacked-only-48-hours-after-release.html#:~:text=Well%2C%20that%20didn't%20take,the%20phone%20went%20on%20sale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r>
              <a:rPr lang="en-US" dirty="0">
                <a:ea typeface="+mn-lt"/>
                <a:cs typeface="+mn-lt"/>
                <a:hlinkClick r:id="rId16"/>
              </a:rPr>
              <a:t>https://www.pinterest.com/pin/523262050448678806/</a:t>
            </a:r>
          </a:p>
          <a:p>
            <a:r>
              <a:rPr lang="en-US" dirty="0">
                <a:ea typeface="+mn-lt"/>
                <a:cs typeface="+mn-lt"/>
                <a:hlinkClick r:id="rId17"/>
              </a:rPr>
              <a:t>https://www.compassred.com/data-journal/top-3-ways-organizations-are-leveraging-facial-recognition</a:t>
            </a:r>
          </a:p>
          <a:p>
            <a:r>
              <a:rPr lang="en-US" dirty="0">
                <a:ea typeface="+mn-lt"/>
                <a:cs typeface="+mn-lt"/>
                <a:hlinkClick r:id="rId18"/>
              </a:rPr>
              <a:t>https://boingboing.net/2017/11/06/interesting-video-on-how-apple.html</a:t>
            </a:r>
          </a:p>
          <a:p>
            <a:r>
              <a:rPr lang="en-US" dirty="0">
                <a:ea typeface="+mn-lt"/>
                <a:cs typeface="+mn-lt"/>
                <a:hlinkClick r:id="rId19"/>
              </a:rPr>
              <a:t>https://support.apple.com/en-us/HT208108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20"/>
              </a:rPr>
              <a:t>https://en.wikipedia.org/wiki/Face_ID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https://giphy.com/explore/send-in-questions-to-me-about-anything</a:t>
            </a:r>
          </a:p>
          <a:p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5229782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677</Words>
  <Application>Microsoft Office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Apple's Biometrics</vt:lpstr>
      <vt:lpstr>What is Biometrics?</vt:lpstr>
      <vt:lpstr>Secure Enclave</vt:lpstr>
      <vt:lpstr>Secure Enclave Problems</vt:lpstr>
      <vt:lpstr>Touch ID</vt:lpstr>
      <vt:lpstr>Face ID</vt:lpstr>
      <vt:lpstr>Questions?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William Chen</cp:lastModifiedBy>
  <cp:revision>460</cp:revision>
  <dcterms:created xsi:type="dcterms:W3CDTF">2020-10-11T20:32:29Z</dcterms:created>
  <dcterms:modified xsi:type="dcterms:W3CDTF">2020-10-15T16:37:17Z</dcterms:modified>
</cp:coreProperties>
</file>

<file path=docProps/thumbnail.jpeg>
</file>